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5" r:id="rId2"/>
    <p:sldId id="259" r:id="rId3"/>
    <p:sldId id="262" r:id="rId4"/>
    <p:sldId id="296" r:id="rId5"/>
    <p:sldId id="297" r:id="rId6"/>
    <p:sldId id="298" r:id="rId7"/>
    <p:sldId id="299" r:id="rId8"/>
    <p:sldId id="300" r:id="rId9"/>
    <p:sldId id="301" r:id="rId10"/>
    <p:sldId id="302" r:id="rId11"/>
    <p:sldId id="303" r:id="rId12"/>
    <p:sldId id="304" r:id="rId13"/>
    <p:sldId id="305" r:id="rId14"/>
    <p:sldId id="306" r:id="rId15"/>
    <p:sldId id="285" r:id="rId16"/>
    <p:sldId id="290" r:id="rId17"/>
    <p:sldId id="308" r:id="rId18"/>
    <p:sldId id="30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9" d="100"/>
          <a:sy n="59" d="100"/>
        </p:scale>
        <p:origin x="-1674"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9/16/2021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9/16/2021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9/16/2021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9/16/2021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9/16/2021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forms.gle/U4Da9ykpniL3tpCdA"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ideo" Target="file:///C:\Users\DELL\Videos\Aksahy%20Kumar%20ad.mp4" TargetMode="Externa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ideo" Target="file:///C:\Users\DELL\Videos\Crispello%20ads.mp4"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4"/>
          </a:xfrm>
        </p:spPr>
      </p:pic>
      <p:sp>
        <p:nvSpPr>
          <p:cNvPr id="3" name="TextBox 2"/>
          <p:cNvSpPr txBox="1"/>
          <p:nvPr/>
        </p:nvSpPr>
        <p:spPr>
          <a:xfrm>
            <a:off x="228600" y="533400"/>
            <a:ext cx="83820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dirty="0" smtClean="0">
                <a:latin typeface="Aharoni" pitchFamily="2" charset="-79"/>
                <a:cs typeface="Aharoni" pitchFamily="2" charset="-79"/>
              </a:rPr>
              <a:t> Write Meaning, Definition and Features of Advertising </a:t>
            </a:r>
          </a:p>
          <a:p>
            <a:pPr algn="ctr"/>
            <a:endParaRPr lang="en-US" sz="2400" b="1" dirty="0">
              <a:latin typeface="Aharoni" pitchFamily="2" charset="-79"/>
              <a:cs typeface="Aharoni" pitchFamily="2" charset="-79"/>
            </a:endParaRPr>
          </a:p>
        </p:txBody>
      </p:sp>
      <p:sp>
        <p:nvSpPr>
          <p:cNvPr id="4" name="TextBox 3"/>
          <p:cNvSpPr txBox="1"/>
          <p:nvPr/>
        </p:nvSpPr>
        <p:spPr>
          <a:xfrm>
            <a:off x="228600" y="1447800"/>
            <a:ext cx="8458200" cy="4893647"/>
          </a:xfrm>
          <a:prstGeom prst="rect">
            <a:avLst/>
          </a:prstGeom>
          <a:solidFill>
            <a:schemeClr val="accent2"/>
          </a:solidFill>
        </p:spPr>
        <p:txBody>
          <a:bodyPr wrap="square" rtlCol="0">
            <a:spAutoFit/>
          </a:bodyPr>
          <a:lstStyle/>
          <a:p>
            <a:pPr algn="ctr"/>
            <a:endParaRPr lang="en-US" sz="2400" dirty="0" smtClean="0">
              <a:solidFill>
                <a:schemeClr val="bg1"/>
              </a:solidFill>
              <a:latin typeface="Aharoni" pitchFamily="2" charset="-79"/>
              <a:cs typeface="Aharoni" pitchFamily="2" charset="-79"/>
            </a:endParaRPr>
          </a:p>
          <a:p>
            <a:r>
              <a:rPr lang="en-US" sz="2400" dirty="0" smtClean="0">
                <a:solidFill>
                  <a:srgbClr val="FF0000"/>
                </a:solidFill>
                <a:latin typeface="Aharoni" pitchFamily="2" charset="-79"/>
                <a:cs typeface="Aharoni" pitchFamily="2" charset="-79"/>
              </a:rPr>
              <a:t>Meaning:- </a:t>
            </a:r>
            <a:r>
              <a:rPr lang="en-US" sz="2400" dirty="0" smtClean="0">
                <a:solidFill>
                  <a:schemeClr val="bg1"/>
                </a:solidFill>
              </a:rPr>
              <a:t>The word advertising comes from </a:t>
            </a:r>
            <a:r>
              <a:rPr lang="en-US" sz="2400" b="1" dirty="0" smtClean="0">
                <a:solidFill>
                  <a:srgbClr val="FFFF00"/>
                </a:solidFill>
              </a:rPr>
              <a:t>Latin word</a:t>
            </a:r>
            <a:r>
              <a:rPr lang="en-US" sz="2400" dirty="0" smtClean="0">
                <a:solidFill>
                  <a:srgbClr val="FFFF00"/>
                </a:solidFill>
              </a:rPr>
              <a:t> </a:t>
            </a:r>
            <a:r>
              <a:rPr lang="en-US" sz="2400" b="1" dirty="0" smtClean="0">
                <a:solidFill>
                  <a:srgbClr val="FFFF00"/>
                </a:solidFill>
              </a:rPr>
              <a:t>“</a:t>
            </a:r>
            <a:r>
              <a:rPr lang="en-US" sz="2400" b="1" dirty="0" err="1" smtClean="0">
                <a:solidFill>
                  <a:srgbClr val="FFFF00"/>
                </a:solidFill>
              </a:rPr>
              <a:t>Advertere</a:t>
            </a:r>
            <a:r>
              <a:rPr lang="en-US" sz="2400" b="1" dirty="0" smtClean="0">
                <a:solidFill>
                  <a:srgbClr val="FFFF00"/>
                </a:solidFill>
              </a:rPr>
              <a:t>”</a:t>
            </a:r>
            <a:r>
              <a:rPr lang="en-US" sz="2400" dirty="0" smtClean="0">
                <a:solidFill>
                  <a:srgbClr val="FFFF00"/>
                </a:solidFill>
              </a:rPr>
              <a:t> </a:t>
            </a:r>
            <a:r>
              <a:rPr lang="en-US" sz="2400" dirty="0" smtClean="0">
                <a:solidFill>
                  <a:schemeClr val="bg1"/>
                </a:solidFill>
              </a:rPr>
              <a:t>which means </a:t>
            </a:r>
            <a:r>
              <a:rPr lang="en-US" sz="2400" b="1" dirty="0" smtClean="0">
                <a:solidFill>
                  <a:srgbClr val="FFFF00"/>
                </a:solidFill>
              </a:rPr>
              <a:t>to turn the mind towards </a:t>
            </a:r>
            <a:r>
              <a:rPr lang="en-US" sz="2400" dirty="0" smtClean="0">
                <a:solidFill>
                  <a:schemeClr val="bg1"/>
                </a:solidFill>
              </a:rPr>
              <a:t>. </a:t>
            </a:r>
          </a:p>
          <a:p>
            <a:r>
              <a:rPr lang="en-US" sz="2400" dirty="0" smtClean="0">
                <a:solidFill>
                  <a:schemeClr val="bg1"/>
                </a:solidFill>
              </a:rPr>
              <a:t>The primary goal of advertising is to attract attention of audience and induce them to purchase advertising products and services.</a:t>
            </a:r>
          </a:p>
          <a:p>
            <a:pPr algn="ctr"/>
            <a:endParaRPr lang="en-US" sz="2400" dirty="0">
              <a:solidFill>
                <a:schemeClr val="bg1"/>
              </a:solidFill>
              <a:latin typeface="Aharoni" pitchFamily="2" charset="-79"/>
              <a:cs typeface="Aharoni" pitchFamily="2" charset="-79"/>
            </a:endParaRPr>
          </a:p>
          <a:p>
            <a:pPr algn="ctr"/>
            <a:endParaRPr lang="en-US" sz="2400" dirty="0" smtClean="0">
              <a:solidFill>
                <a:schemeClr val="bg1"/>
              </a:solidFill>
              <a:latin typeface="Aharoni" pitchFamily="2" charset="-79"/>
              <a:cs typeface="Aharoni" pitchFamily="2" charset="-79"/>
            </a:endParaRPr>
          </a:p>
          <a:p>
            <a:r>
              <a:rPr lang="en-US" sz="2400" dirty="0" smtClean="0">
                <a:solidFill>
                  <a:srgbClr val="FF0000"/>
                </a:solidFill>
                <a:latin typeface="Aharoni" pitchFamily="2" charset="-79"/>
                <a:cs typeface="Aharoni" pitchFamily="2" charset="-79"/>
              </a:rPr>
              <a:t>Definition:- </a:t>
            </a:r>
            <a:r>
              <a:rPr lang="en-US" sz="2400" dirty="0" smtClean="0"/>
              <a:t>       </a:t>
            </a:r>
            <a:r>
              <a:rPr lang="en-US" sz="2400" b="1" dirty="0" smtClean="0">
                <a:solidFill>
                  <a:srgbClr val="FFFF00"/>
                </a:solidFill>
              </a:rPr>
              <a:t>Definition AMA defines</a:t>
            </a:r>
            <a:r>
              <a:rPr lang="en-US" sz="2400" dirty="0" smtClean="0">
                <a:solidFill>
                  <a:srgbClr val="FFFF00"/>
                </a:solidFill>
              </a:rPr>
              <a:t> </a:t>
            </a:r>
            <a:r>
              <a:rPr lang="en-US" sz="2400" dirty="0" smtClean="0"/>
              <a:t>(American Marketing </a:t>
            </a:r>
          </a:p>
          <a:p>
            <a:r>
              <a:rPr lang="en-US" sz="2400" dirty="0" smtClean="0"/>
              <a:t>                                                                             Association)</a:t>
            </a:r>
          </a:p>
          <a:p>
            <a:r>
              <a:rPr lang="en-US" sz="2400" dirty="0" smtClean="0"/>
              <a:t>                              “Any </a:t>
            </a:r>
            <a:r>
              <a:rPr lang="en-US" sz="2400" b="1" u="sng" dirty="0" smtClean="0">
                <a:solidFill>
                  <a:srgbClr val="FFFF00"/>
                </a:solidFill>
              </a:rPr>
              <a:t>paid form</a:t>
            </a:r>
            <a:r>
              <a:rPr lang="en-US" sz="2400" u="sng" dirty="0" smtClean="0">
                <a:solidFill>
                  <a:srgbClr val="FFFF00"/>
                </a:solidFill>
              </a:rPr>
              <a:t> </a:t>
            </a:r>
            <a:r>
              <a:rPr lang="en-US" sz="2400" dirty="0" smtClean="0"/>
              <a:t>of </a:t>
            </a:r>
            <a:r>
              <a:rPr lang="en-US" sz="2400" b="1" u="sng" dirty="0" smtClean="0">
                <a:solidFill>
                  <a:srgbClr val="FFFF00"/>
                </a:solidFill>
              </a:rPr>
              <a:t>Non personal presentation</a:t>
            </a:r>
            <a:r>
              <a:rPr lang="en-US" sz="2400" dirty="0" smtClean="0">
                <a:solidFill>
                  <a:srgbClr val="FFFF00"/>
                </a:solidFill>
              </a:rPr>
              <a:t>,       </a:t>
            </a:r>
          </a:p>
          <a:p>
            <a:r>
              <a:rPr lang="en-US" sz="2400" dirty="0" smtClean="0"/>
              <a:t>                                Promotion of </a:t>
            </a:r>
            <a:r>
              <a:rPr lang="en-US" sz="2400" b="1" u="sng" dirty="0" smtClean="0">
                <a:solidFill>
                  <a:srgbClr val="FFFF00"/>
                </a:solidFill>
              </a:rPr>
              <a:t>ideas, goods and service</a:t>
            </a:r>
            <a:r>
              <a:rPr lang="en-US" sz="2400" u="sng" dirty="0" smtClean="0">
                <a:solidFill>
                  <a:srgbClr val="FFFF00"/>
                </a:solidFill>
              </a:rPr>
              <a:t> </a:t>
            </a:r>
            <a:r>
              <a:rPr lang="en-US" sz="2400" dirty="0" smtClean="0"/>
              <a:t>by an </a:t>
            </a:r>
          </a:p>
          <a:p>
            <a:r>
              <a:rPr lang="en-US" sz="2400" b="1" dirty="0" smtClean="0"/>
              <a:t>                                </a:t>
            </a:r>
            <a:r>
              <a:rPr lang="en-US" sz="2400" b="1" u="sng" dirty="0" smtClean="0">
                <a:solidFill>
                  <a:srgbClr val="FFFF00"/>
                </a:solidFill>
              </a:rPr>
              <a:t>indentified sponsor.” </a:t>
            </a:r>
            <a:endParaRPr lang="en-US" sz="2400" u="sng" dirty="0" smtClean="0">
              <a:solidFill>
                <a:srgbClr val="FFFF00"/>
              </a:solidFill>
            </a:endParaRPr>
          </a:p>
          <a:p>
            <a:pPr algn="ctr"/>
            <a:endParaRPr lang="en-US" sz="24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4"/>
          </a:xfrm>
        </p:spPr>
      </p:pic>
      <p:sp>
        <p:nvSpPr>
          <p:cNvPr id="3" name="TextBox 2"/>
          <p:cNvSpPr txBox="1"/>
          <p:nvPr/>
        </p:nvSpPr>
        <p:spPr>
          <a:xfrm>
            <a:off x="457200" y="381000"/>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Main Features of the ASCI Code:-</a:t>
            </a:r>
          </a:p>
        </p:txBody>
      </p:sp>
      <p:sp>
        <p:nvSpPr>
          <p:cNvPr id="15361" name="Rectangle 1"/>
          <p:cNvSpPr>
            <a:spLocks noChangeArrowheads="1"/>
          </p:cNvSpPr>
          <p:nvPr/>
        </p:nvSpPr>
        <p:spPr bwMode="auto">
          <a:xfrm>
            <a:off x="533400" y="1905000"/>
            <a:ext cx="8305800" cy="2308324"/>
          </a:xfrm>
          <a:prstGeom prst="rect">
            <a:avLst/>
          </a:prstGeom>
          <a:solidFill>
            <a:schemeClr val="accent2"/>
          </a:solidFill>
          <a:ln>
            <a:headEnd/>
            <a:tailEnd/>
          </a:ln>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r>
              <a:rPr lang="en-US" sz="2400" i="1" dirty="0" smtClean="0"/>
              <a:t>6. The Code and the Children:</a:t>
            </a:r>
            <a:endParaRPr lang="en-US" sz="2400" dirty="0" smtClean="0"/>
          </a:p>
          <a:p>
            <a:r>
              <a:rPr lang="en-US" sz="2400" i="1" dirty="0" smtClean="0"/>
              <a:t> Ads addressed to children shall not contain anything, whether in </a:t>
            </a:r>
            <a:r>
              <a:rPr lang="en-US" sz="2400" i="1" dirty="0" smtClean="0"/>
              <a:t>illustration </a:t>
            </a:r>
            <a:r>
              <a:rPr lang="en-US" sz="2400" i="1" dirty="0" smtClean="0"/>
              <a:t>or otherwise, which might result in their physical, " or moral harm or which exploits their vulnerability.</a:t>
            </a:r>
            <a:endParaRPr lang="en-US" sz="2400" dirty="0" smtClean="0"/>
          </a:p>
          <a:p>
            <a:r>
              <a:rPr lang="en-US" sz="2400" dirty="0" smtClean="0"/>
              <a:t/>
            </a:r>
            <a:br>
              <a:rPr lang="en-US" sz="2400" dirty="0" smtClean="0"/>
            </a:br>
            <a:endParaRPr kumimoji="0" lang="en-US" sz="2400" b="0" i="0" u="none" strike="noStrike" cap="none" normalizeH="0" baseline="0" dirty="0" smtClean="0">
              <a:ln>
                <a:noFill/>
              </a:ln>
              <a:solidFill>
                <a:schemeClr val="bg1"/>
              </a:solidFill>
              <a:effectLst/>
              <a:latin typeface="Adobe Garamond Pro Bold" pitchFamily="18"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4"/>
          </a:xfrm>
        </p:spPr>
      </p:pic>
      <p:sp>
        <p:nvSpPr>
          <p:cNvPr id="3" name="TextBox 2"/>
          <p:cNvSpPr txBox="1"/>
          <p:nvPr/>
        </p:nvSpPr>
        <p:spPr>
          <a:xfrm>
            <a:off x="457200" y="381000"/>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Main Features of the ASCI Code:-</a:t>
            </a:r>
          </a:p>
        </p:txBody>
      </p:sp>
      <p:sp>
        <p:nvSpPr>
          <p:cNvPr id="15361" name="Rectangle 1"/>
          <p:cNvSpPr>
            <a:spLocks noChangeArrowheads="1"/>
          </p:cNvSpPr>
          <p:nvPr/>
        </p:nvSpPr>
        <p:spPr bwMode="auto">
          <a:xfrm>
            <a:off x="533400" y="1905000"/>
            <a:ext cx="8305800" cy="2677656"/>
          </a:xfrm>
          <a:prstGeom prst="rect">
            <a:avLst/>
          </a:prstGeom>
          <a:solidFill>
            <a:schemeClr val="accent2"/>
          </a:solidFill>
          <a:ln>
            <a:headEnd/>
            <a:tailEnd/>
          </a:ln>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r>
              <a:rPr lang="en-US" sz="2400" i="1" dirty="0" smtClean="0"/>
              <a:t>7. Ads vis-à-vis Other Ads</a:t>
            </a:r>
            <a:endParaRPr lang="en-US" sz="2400" dirty="0" smtClean="0"/>
          </a:p>
          <a:p>
            <a:r>
              <a:rPr lang="en-US" sz="2400" dirty="0" smtClean="0"/>
              <a:t>Ads </a:t>
            </a:r>
            <a:r>
              <a:rPr lang="en-US" sz="2400" i="1" dirty="0" smtClean="0"/>
              <a:t>shall not be so similar to other ads in general layout, copy, Visual presentations music or sound effects as to be likely to mislead or  confuse consumers.</a:t>
            </a:r>
            <a:endParaRPr lang="en-US" sz="2400" dirty="0" smtClean="0"/>
          </a:p>
          <a:p>
            <a:r>
              <a:rPr lang="en-US" sz="2400" dirty="0" smtClean="0"/>
              <a:t/>
            </a:r>
            <a:br>
              <a:rPr lang="en-US" sz="2400" dirty="0" smtClean="0"/>
            </a:br>
            <a:r>
              <a:rPr lang="en-US" sz="2400" dirty="0" smtClean="0"/>
              <a:t/>
            </a:r>
            <a:br>
              <a:rPr lang="en-US" sz="2400" dirty="0" smtClean="0"/>
            </a:br>
            <a:endParaRPr kumimoji="0" lang="en-US" sz="2400" b="0" i="0" u="none" strike="noStrike" cap="none" normalizeH="0" baseline="0" dirty="0" smtClean="0">
              <a:ln>
                <a:noFill/>
              </a:ln>
              <a:solidFill>
                <a:schemeClr val="bg1"/>
              </a:solidFill>
              <a:effectLst/>
              <a:latin typeface="Adobe Garamond Pro Bold" pitchFamily="18"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4"/>
          </a:xfrm>
        </p:spPr>
      </p:pic>
      <p:sp>
        <p:nvSpPr>
          <p:cNvPr id="3" name="TextBox 2"/>
          <p:cNvSpPr txBox="1"/>
          <p:nvPr/>
        </p:nvSpPr>
        <p:spPr>
          <a:xfrm>
            <a:off x="457200" y="381000"/>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Main Features of the ASCI Code:-</a:t>
            </a:r>
          </a:p>
        </p:txBody>
      </p:sp>
      <p:sp>
        <p:nvSpPr>
          <p:cNvPr id="15361" name="Rectangle 1"/>
          <p:cNvSpPr>
            <a:spLocks noChangeArrowheads="1"/>
          </p:cNvSpPr>
          <p:nvPr/>
        </p:nvSpPr>
        <p:spPr bwMode="auto">
          <a:xfrm>
            <a:off x="533400" y="1905000"/>
            <a:ext cx="8305800" cy="3416320"/>
          </a:xfrm>
          <a:prstGeom prst="rect">
            <a:avLst/>
          </a:prstGeom>
          <a:solidFill>
            <a:schemeClr val="accent2"/>
          </a:solidFill>
          <a:ln>
            <a:headEnd/>
            <a:tailEnd/>
          </a:ln>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r>
              <a:rPr lang="en-US" sz="2400" dirty="0" smtClean="0"/>
              <a:t>8. Responsibility of the Advertiser:</a:t>
            </a:r>
          </a:p>
          <a:p>
            <a:r>
              <a:rPr lang="en-US" sz="2400" dirty="0" smtClean="0"/>
              <a:t>As the advertiser initiates the advertising brief and sanctions placement, the advertiser carries full responsibility for the observance of this code. This responsibility embraces the ad its entire content and form.</a:t>
            </a:r>
          </a:p>
          <a:p>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kumimoji="0" lang="en-US" sz="2400" b="0" i="0" u="none" strike="noStrike" cap="none" normalizeH="0" baseline="0" dirty="0" smtClean="0">
              <a:ln>
                <a:noFill/>
              </a:ln>
              <a:solidFill>
                <a:schemeClr val="bg1"/>
              </a:solidFill>
              <a:effectLst/>
              <a:latin typeface="Adobe Garamond Pro Bold" pitchFamily="18"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6"/>
            <a:ext cx="9144000" cy="6856884"/>
          </a:xfrm>
        </p:spPr>
      </p:pic>
      <p:sp>
        <p:nvSpPr>
          <p:cNvPr id="3" name="TextBox 2"/>
          <p:cNvSpPr txBox="1"/>
          <p:nvPr/>
        </p:nvSpPr>
        <p:spPr>
          <a:xfrm>
            <a:off x="457200" y="381000"/>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Main Features of the ASCI Code:-</a:t>
            </a:r>
          </a:p>
        </p:txBody>
      </p:sp>
      <p:sp>
        <p:nvSpPr>
          <p:cNvPr id="15361" name="Rectangle 1"/>
          <p:cNvSpPr>
            <a:spLocks noChangeArrowheads="1"/>
          </p:cNvSpPr>
          <p:nvPr/>
        </p:nvSpPr>
        <p:spPr bwMode="auto">
          <a:xfrm>
            <a:off x="533400" y="1828800"/>
            <a:ext cx="8305800" cy="1938992"/>
          </a:xfrm>
          <a:prstGeom prst="rect">
            <a:avLst/>
          </a:prstGeom>
          <a:solidFill>
            <a:schemeClr val="accent2"/>
          </a:solidFill>
          <a:ln>
            <a:headEnd/>
            <a:tailEnd/>
          </a:ln>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r>
              <a:rPr lang="en-US" sz="2400" dirty="0" smtClean="0"/>
              <a:t>9.Responsibility of Ad Agencies:</a:t>
            </a:r>
          </a:p>
          <a:p>
            <a:r>
              <a:rPr lang="en-US" sz="2400" dirty="0" smtClean="0"/>
              <a:t>Ad agency has full responsibility to ensure the observance of this code in as much as the facts are known to them: to advise their clients in accordance with this Code.</a:t>
            </a:r>
          </a:p>
          <a:p>
            <a:endParaRPr kumimoji="0" lang="en-US" sz="2400" b="0" i="0" u="none" strike="noStrike" cap="none" normalizeH="0" baseline="0" dirty="0" smtClean="0">
              <a:ln>
                <a:noFill/>
              </a:ln>
              <a:solidFill>
                <a:schemeClr val="bg1"/>
              </a:solidFill>
              <a:effectLst/>
              <a:latin typeface="Adobe Garamond Pro Bold" pitchFamily="18"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5361"/>
                                        </p:tgtEl>
                                        <p:attrNameLst>
                                          <p:attrName>style.visibility</p:attrName>
                                        </p:attrNameLst>
                                      </p:cBhvr>
                                      <p:to>
                                        <p:strVal val="visible"/>
                                      </p:to>
                                    </p:set>
                                    <p:anim calcmode="lin" valueType="num">
                                      <p:cBhvr additive="base">
                                        <p:cTn id="11" dur="500" fill="hold"/>
                                        <p:tgtEl>
                                          <p:spTgt spid="15361"/>
                                        </p:tgtEl>
                                        <p:attrNameLst>
                                          <p:attrName>ppt_x</p:attrName>
                                        </p:attrNameLst>
                                      </p:cBhvr>
                                      <p:tavLst>
                                        <p:tav tm="0">
                                          <p:val>
                                            <p:strVal val="#ppt_x"/>
                                          </p:val>
                                        </p:tav>
                                        <p:tav tm="100000">
                                          <p:val>
                                            <p:strVal val="#ppt_x"/>
                                          </p:val>
                                        </p:tav>
                                      </p:tavLst>
                                    </p:anim>
                                    <p:anim calcmode="lin" valueType="num">
                                      <p:cBhvr additive="base">
                                        <p:cTn id="12" dur="500" fill="hold"/>
                                        <p:tgtEl>
                                          <p:spTgt spid="153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536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4"/>
          </a:xfrm>
        </p:spPr>
      </p:pic>
      <p:sp>
        <p:nvSpPr>
          <p:cNvPr id="3" name="TextBox 2"/>
          <p:cNvSpPr txBox="1"/>
          <p:nvPr/>
        </p:nvSpPr>
        <p:spPr>
          <a:xfrm>
            <a:off x="457200" y="381000"/>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Main Features of the ASCI Code:-</a:t>
            </a:r>
          </a:p>
        </p:txBody>
      </p:sp>
      <p:sp>
        <p:nvSpPr>
          <p:cNvPr id="15361" name="Rectangle 1"/>
          <p:cNvSpPr>
            <a:spLocks noChangeArrowheads="1"/>
          </p:cNvSpPr>
          <p:nvPr/>
        </p:nvSpPr>
        <p:spPr bwMode="auto">
          <a:xfrm>
            <a:off x="533400" y="1905000"/>
            <a:ext cx="8305800" cy="3785652"/>
          </a:xfrm>
          <a:prstGeom prst="rect">
            <a:avLst/>
          </a:prstGeom>
          <a:solidFill>
            <a:schemeClr val="accent2"/>
          </a:solidFill>
          <a:ln>
            <a:headEnd/>
            <a:tailEnd/>
          </a:ln>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r>
              <a:rPr lang="en-US" sz="2400" dirty="0" smtClean="0"/>
              <a:t>10. Code and Indian ads abroad:</a:t>
            </a:r>
          </a:p>
          <a:p>
            <a:r>
              <a:rPr lang="en-US" sz="2400" dirty="0" smtClean="0"/>
              <a:t>This code does not apply to advertisements in media published abroad and Indian media whose circulation is predominantly overseas</a:t>
            </a:r>
          </a:p>
          <a:p>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kumimoji="0" lang="en-US" sz="2400" b="0" i="0" u="none" strike="noStrike" cap="none" normalizeH="0" baseline="0" dirty="0" smtClean="0">
              <a:ln>
                <a:noFill/>
              </a:ln>
              <a:solidFill>
                <a:schemeClr val="bg1"/>
              </a:solidFill>
              <a:effectLst/>
              <a:latin typeface="Adobe Garamond Pro Bold" pitchFamily="18"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617538" y="0"/>
            <a:ext cx="9761538" cy="7319963"/>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3970318"/>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r>
              <a:rPr lang="en-US" sz="3600" dirty="0" smtClean="0">
                <a:hlinkClick r:id="rId3"/>
              </a:rPr>
              <a:t>https://forms.gle/U4Da9ykpniL3tpCdA</a:t>
            </a:r>
            <a:endParaRPr lang="en-US" sz="3600" dirty="0" smtClean="0"/>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1485" y="0"/>
            <a:ext cx="9145485" cy="6857999"/>
          </a:xfrm>
        </p:spPr>
      </p:pic>
      <p:pic>
        <p:nvPicPr>
          <p:cNvPr id="3" name="Aksahy Kumar ad.mp4">
            <a:hlinkClick r:id="" action="ppaction://media"/>
          </p:cNvPr>
          <p:cNvPicPr>
            <a:picLocks noRot="1" noChangeAspect="1"/>
          </p:cNvPicPr>
          <p:nvPr>
            <a:videoFile r:link="rId1"/>
          </p:nvPr>
        </p:nvPicPr>
        <p:blipFill>
          <a:blip r:embed="rId4"/>
          <a:stretch>
            <a:fillRect/>
          </a:stretch>
        </p:blipFill>
        <p:spPr>
          <a:xfrm>
            <a:off x="711200" y="857250"/>
            <a:ext cx="7289800" cy="546735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3"/>
                                        </p:tgtEl>
                                      </p:cBhvr>
                                    </p:cmd>
                                  </p:childTnLst>
                                </p:cTn>
                              </p:par>
                            </p:childTnLst>
                          </p:cTn>
                        </p:par>
                      </p:childTnLst>
                    </p:cTn>
                  </p:par>
                </p:childTnLst>
              </p:cTn>
              <p:nextCondLst>
                <p:cond evt="onClick" delay="0">
                  <p:tgtEl>
                    <p:spTgt spid="3"/>
                  </p:tgtEl>
                </p:cond>
              </p:nextCondLst>
            </p:seq>
            <p:video>
              <p:cMediaNode>
                <p:cTn id="7" fill="hold" display="0">
                  <p:stCondLst>
                    <p:cond delay="indefinite"/>
                  </p:stCondLst>
                  <p:endCondLst>
                    <p:cond evt="onNext" delay="0">
                      <p:tgtEl>
                        <p:sldTgt/>
                      </p:tgtEl>
                    </p:cond>
                    <p:cond evt="onPrev" delay="0">
                      <p:tgtEl>
                        <p:sldTgt/>
                      </p:tgtEl>
                    </p:cond>
                  </p:endCondLst>
                </p:cTn>
                <p:tgtEl>
                  <p:spTgt spid="3"/>
                </p:tgtEl>
              </p:cMediaNode>
            </p:video>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1485" y="0"/>
            <a:ext cx="9145485" cy="6857999"/>
          </a:xfrm>
        </p:spPr>
      </p:pic>
      <p:pic>
        <p:nvPicPr>
          <p:cNvPr id="5" name="Crispello ads.mp4">
            <a:hlinkClick r:id="" action="ppaction://media"/>
          </p:cNvPr>
          <p:cNvPicPr>
            <a:picLocks noRot="1" noChangeAspect="1"/>
          </p:cNvPicPr>
          <p:nvPr>
            <a:videoFile r:link="rId1"/>
          </p:nvPr>
        </p:nvPicPr>
        <p:blipFill>
          <a:blip r:embed="rId4"/>
          <a:stretch>
            <a:fillRect/>
          </a:stretch>
        </p:blipFill>
        <p:spPr>
          <a:xfrm>
            <a:off x="914400" y="685800"/>
            <a:ext cx="7315200" cy="54864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78826" y="1"/>
            <a:ext cx="9222826" cy="6858000"/>
          </a:xfrm>
        </p:spPr>
      </p:pic>
      <p:sp>
        <p:nvSpPr>
          <p:cNvPr id="11" name="TextBox 10"/>
          <p:cNvSpPr txBox="1"/>
          <p:nvPr/>
        </p:nvSpPr>
        <p:spPr>
          <a:xfrm>
            <a:off x="685800" y="1143000"/>
            <a:ext cx="8077200" cy="1938992"/>
          </a:xfrm>
          <a:prstGeom prst="rect">
            <a:avLst/>
          </a:prstGeom>
          <a:solidFill>
            <a:schemeClr val="accent1">
              <a:lumMod val="75000"/>
            </a:schemeClr>
          </a:solid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Advertising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solidFill>
            <a:schemeClr val="accent2"/>
          </a:solid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a:t>
            </a:r>
            <a:r>
              <a:rPr lang="en-US" sz="3200" dirty="0" smtClean="0">
                <a:solidFill>
                  <a:schemeClr val="bg1"/>
                </a:solidFill>
                <a:latin typeface="Algerian" pitchFamily="82" charset="0"/>
              </a:rPr>
              <a:t>r</a:t>
            </a:r>
            <a:r>
              <a:rPr lang="en-US" sz="3200" dirty="0" smtClean="0">
                <a:solidFill>
                  <a:schemeClr val="bg1"/>
                </a:solidFill>
                <a:latin typeface="Algerian" pitchFamily="82" charset="0"/>
              </a:rPr>
              <a:t>.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
        <p:nvSpPr>
          <p:cNvPr id="17409" name="Rectangle 1"/>
          <p:cNvSpPr>
            <a:spLocks noChangeArrowheads="1"/>
          </p:cNvSpPr>
          <p:nvPr/>
        </p:nvSpPr>
        <p:spPr bwMode="auto">
          <a:xfrm>
            <a:off x="0" y="3733800"/>
            <a:ext cx="8874545" cy="523220"/>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i="0" u="none" strike="noStrike" cap="none" normalizeH="0" baseline="0" dirty="0" smtClean="0">
                <a:ln>
                  <a:noFill/>
                </a:ln>
                <a:solidFill>
                  <a:schemeClr val="tx1"/>
                </a:solidFill>
                <a:effectLst/>
                <a:latin typeface="Aharoni" pitchFamily="2" charset="-79"/>
                <a:ea typeface="Calibri" pitchFamily="34" charset="0"/>
                <a:cs typeface="Aharoni" pitchFamily="2" charset="-79"/>
              </a:rPr>
              <a:t>Chapter 3- Economic and Social aspect of adverting </a:t>
            </a:r>
            <a:endParaRPr kumimoji="0" lang="en-US" sz="2800" i="0" u="none" strike="noStrike" cap="none" normalizeH="0" baseline="0" dirty="0" smtClean="0">
              <a:ln>
                <a:noFill/>
              </a:ln>
              <a:solidFill>
                <a:schemeClr val="tx1"/>
              </a:solidFill>
              <a:effectLst/>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09"/>
                                        </p:tgtEl>
                                        <p:attrNameLst>
                                          <p:attrName>style.visibility</p:attrName>
                                        </p:attrNameLst>
                                      </p:cBhvr>
                                      <p:to>
                                        <p:strVal val="visible"/>
                                      </p:to>
                                    </p:set>
                                    <p:anim calcmode="lin" valueType="num">
                                      <p:cBhvr additive="base">
                                        <p:cTn id="13" dur="500" fill="hold"/>
                                        <p:tgtEl>
                                          <p:spTgt spid="17409"/>
                                        </p:tgtEl>
                                        <p:attrNameLst>
                                          <p:attrName>ppt_x</p:attrName>
                                        </p:attrNameLst>
                                      </p:cBhvr>
                                      <p:tavLst>
                                        <p:tav tm="0">
                                          <p:val>
                                            <p:strVal val="#ppt_x"/>
                                          </p:val>
                                        </p:tav>
                                        <p:tav tm="100000">
                                          <p:val>
                                            <p:strVal val="#ppt_x"/>
                                          </p:val>
                                        </p:tav>
                                      </p:tavLst>
                                    </p:anim>
                                    <p:anim calcmode="lin" valueType="num">
                                      <p:cBhvr additive="base">
                                        <p:cTn id="14" dur="500" fill="hold"/>
                                        <p:tgtEl>
                                          <p:spTgt spid="1740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4" grpId="0" animBg="1"/>
      <p:bldP spid="1740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4"/>
          </a:xfrm>
        </p:spPr>
      </p:pic>
      <p:sp>
        <p:nvSpPr>
          <p:cNvPr id="3" name="TextBox 2"/>
          <p:cNvSpPr txBox="1"/>
          <p:nvPr/>
        </p:nvSpPr>
        <p:spPr>
          <a:xfrm>
            <a:off x="457200" y="381000"/>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Q.7 Role of ASCI </a:t>
            </a:r>
            <a:endParaRPr lang="en-US" sz="2400" dirty="0"/>
          </a:p>
        </p:txBody>
      </p:sp>
      <p:sp>
        <p:nvSpPr>
          <p:cNvPr id="15361" name="Rectangle 1"/>
          <p:cNvSpPr>
            <a:spLocks noChangeArrowheads="1"/>
          </p:cNvSpPr>
          <p:nvPr/>
        </p:nvSpPr>
        <p:spPr bwMode="auto">
          <a:xfrm>
            <a:off x="533400" y="1219200"/>
            <a:ext cx="7391400" cy="5262979"/>
          </a:xfrm>
          <a:prstGeom prst="rect">
            <a:avLst/>
          </a:prstGeom>
          <a:solidFill>
            <a:schemeClr val="accent2"/>
          </a:solidFill>
          <a:ln>
            <a:headEnd/>
            <a:tailEnd/>
          </a:ln>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Adobe Garamond Pro Bold" pitchFamily="18" charset="0"/>
                <a:ea typeface="Calibri" pitchFamily="34" charset="0"/>
                <a:cs typeface="Times New Roman" pitchFamily="18" charset="0"/>
              </a:rPr>
              <a:t>Meaning:-</a:t>
            </a:r>
          </a:p>
          <a:p>
            <a:r>
              <a:rPr lang="en-US" sz="2400" b="1" dirty="0" smtClean="0"/>
              <a:t>The Advertising Standard council of India--- 1985-- it constituted by the four parties of advertising like </a:t>
            </a:r>
            <a:endParaRPr lang="en-US" sz="2400" dirty="0" smtClean="0"/>
          </a:p>
          <a:p>
            <a:pPr marL="457200" lvl="0" indent="-457200">
              <a:buFont typeface="+mj-lt"/>
              <a:buAutoNum type="arabicPeriod"/>
            </a:pPr>
            <a:r>
              <a:rPr lang="en-US" sz="2400" b="1" dirty="0" smtClean="0"/>
              <a:t>Advertisers</a:t>
            </a:r>
            <a:endParaRPr lang="en-US" sz="2400" dirty="0" smtClean="0"/>
          </a:p>
          <a:p>
            <a:pPr marL="457200" lvl="0" indent="-457200">
              <a:buFont typeface="+mj-lt"/>
              <a:buAutoNum type="arabicPeriod"/>
            </a:pPr>
            <a:r>
              <a:rPr lang="en-US" sz="2400" b="1" dirty="0" smtClean="0"/>
              <a:t>Ad Agencies </a:t>
            </a:r>
            <a:endParaRPr lang="en-US" sz="2400" dirty="0" smtClean="0"/>
          </a:p>
          <a:p>
            <a:pPr marL="457200" lvl="0" indent="-457200">
              <a:buFont typeface="+mj-lt"/>
              <a:buAutoNum type="arabicPeriod"/>
            </a:pPr>
            <a:r>
              <a:rPr lang="en-US" sz="2400" b="1" dirty="0" smtClean="0"/>
              <a:t>Media ( Broadcasting &amp; Press)</a:t>
            </a:r>
            <a:endParaRPr lang="en-US" sz="2400" dirty="0" smtClean="0"/>
          </a:p>
          <a:p>
            <a:pPr marL="457200" lvl="0" indent="-457200">
              <a:buFont typeface="+mj-lt"/>
              <a:buAutoNum type="arabicPeriod"/>
            </a:pPr>
            <a:r>
              <a:rPr lang="en-US" sz="2400" b="1" dirty="0" smtClean="0"/>
              <a:t>PR Agencies/ Market research companies  </a:t>
            </a:r>
            <a:endParaRPr lang="en-US" sz="2400" dirty="0" smtClean="0"/>
          </a:p>
          <a:p>
            <a:r>
              <a:rPr lang="en-US" sz="2400" b="1" dirty="0" smtClean="0"/>
              <a:t>It is not government body but it is voluntary self regulatory council, registered as not for Profit Company under section 25 of the Indian companies act.</a:t>
            </a:r>
            <a:endParaRPr lang="en-US" sz="2400" dirty="0" smtClean="0"/>
          </a:p>
          <a:p>
            <a:r>
              <a:rPr lang="en-US" sz="2400" b="1" dirty="0" smtClean="0"/>
              <a:t>It is consisted of self regulation and in advertising and ensuring the protection of the consumers interested.</a:t>
            </a:r>
            <a:endParaRPr lang="en-US" sz="2400" dirty="0" smtClean="0"/>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Adobe Garamond Pro Bold"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bg1"/>
              </a:solidFill>
              <a:effectLst/>
              <a:latin typeface="Adobe Garamond Pro Bold"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bg1"/>
              </a:solidFill>
              <a:effectLst/>
              <a:latin typeface="Adobe Garamond Pro Bold" pitchFamily="18"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1"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5361"/>
                                        </p:tgtEl>
                                        <p:attrNameLst>
                                          <p:attrName>style.visibility</p:attrName>
                                        </p:attrNameLst>
                                      </p:cBhvr>
                                      <p:to>
                                        <p:strVal val="visible"/>
                                      </p:to>
                                    </p:set>
                                    <p:anim calcmode="lin" valueType="num">
                                      <p:cBhvr additive="base">
                                        <p:cTn id="17" dur="500" fill="hold"/>
                                        <p:tgtEl>
                                          <p:spTgt spid="15361"/>
                                        </p:tgtEl>
                                        <p:attrNameLst>
                                          <p:attrName>ppt_x</p:attrName>
                                        </p:attrNameLst>
                                      </p:cBhvr>
                                      <p:tavLst>
                                        <p:tav tm="0">
                                          <p:val>
                                            <p:strVal val="#ppt_x"/>
                                          </p:val>
                                        </p:tav>
                                        <p:tav tm="100000">
                                          <p:val>
                                            <p:strVal val="#ppt_x"/>
                                          </p:val>
                                        </p:tav>
                                      </p:tavLst>
                                    </p:anim>
                                    <p:anim calcmode="lin" valueType="num">
                                      <p:cBhvr additive="base">
                                        <p:cTn id="18" dur="500" fill="hold"/>
                                        <p:tgtEl>
                                          <p:spTgt spid="153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1536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4"/>
          </a:xfrm>
        </p:spPr>
      </p:pic>
      <p:sp>
        <p:nvSpPr>
          <p:cNvPr id="3" name="TextBox 2"/>
          <p:cNvSpPr txBox="1"/>
          <p:nvPr/>
        </p:nvSpPr>
        <p:spPr>
          <a:xfrm>
            <a:off x="457200" y="381000"/>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Main objectives/principles of the code are:</a:t>
            </a:r>
            <a:endParaRPr lang="en-US" sz="2400" dirty="0"/>
          </a:p>
        </p:txBody>
      </p:sp>
      <p:sp>
        <p:nvSpPr>
          <p:cNvPr id="15361" name="Rectangle 1"/>
          <p:cNvSpPr>
            <a:spLocks noChangeArrowheads="1"/>
          </p:cNvSpPr>
          <p:nvPr/>
        </p:nvSpPr>
        <p:spPr bwMode="auto">
          <a:xfrm>
            <a:off x="533400" y="914400"/>
            <a:ext cx="8305800" cy="5262979"/>
          </a:xfrm>
          <a:prstGeom prst="rect">
            <a:avLst/>
          </a:prstGeom>
          <a:solidFill>
            <a:schemeClr val="accent2"/>
          </a:solidFill>
          <a:ln>
            <a:headEnd/>
            <a:tailEnd/>
          </a:ln>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r>
              <a:rPr lang="en-US" sz="2400" dirty="0" smtClean="0"/>
              <a:t>1. To ensure the truthfulness and honesty of representations and</a:t>
            </a:r>
          </a:p>
          <a:p>
            <a:r>
              <a:rPr lang="en-US" sz="2400" dirty="0" smtClean="0"/>
              <a:t>claims by advertisements and to safeguard against misleading advertisements</a:t>
            </a:r>
          </a:p>
          <a:p>
            <a:r>
              <a:rPr lang="en-US" sz="2400" b="1" dirty="0" smtClean="0"/>
              <a:t>2. To </a:t>
            </a:r>
            <a:r>
              <a:rPr lang="en-US" sz="2400" b="1" dirty="0" smtClean="0"/>
              <a:t>ensure that advertisements are not offensive to generally accepted standards of public decency.</a:t>
            </a:r>
            <a:endParaRPr lang="en-US" sz="2400" dirty="0" smtClean="0"/>
          </a:p>
          <a:p>
            <a:r>
              <a:rPr lang="en-US" sz="2400" dirty="0" smtClean="0"/>
              <a:t>3. </a:t>
            </a:r>
            <a:r>
              <a:rPr lang="en-US" sz="2400" b="1" dirty="0" smtClean="0"/>
              <a:t>To </a:t>
            </a:r>
            <a:r>
              <a:rPr lang="en-US" sz="2400" b="1" dirty="0" smtClean="0"/>
              <a:t>safeguard against the indiscriminate use of advertising for the promotion of products which are regarded as hazardous to the members of the society.</a:t>
            </a:r>
          </a:p>
          <a:p>
            <a:r>
              <a:rPr lang="en-US" sz="2400" b="1" dirty="0" smtClean="0"/>
              <a:t>4. To </a:t>
            </a:r>
            <a:r>
              <a:rPr lang="en-US" sz="2400" b="1" dirty="0" smtClean="0"/>
              <a:t>ensure that advertisements observe fairness in competition There is a need to inform consumers regarding the choices in the marketplace; and also the canons of generally accepted competitive behaviour in business are both served.</a:t>
            </a:r>
          </a:p>
          <a:p>
            <a:r>
              <a:rPr lang="en-US" sz="2400" dirty="0" smtClean="0"/>
              <a:t/>
            </a:r>
            <a:br>
              <a:rPr lang="en-US" sz="2400" dirty="0" smtClean="0"/>
            </a:br>
            <a:endParaRPr kumimoji="0" lang="en-US" sz="2400" b="0" i="0" u="none" strike="noStrike" cap="none" normalizeH="0" baseline="0" dirty="0" smtClean="0">
              <a:ln>
                <a:noFill/>
              </a:ln>
              <a:solidFill>
                <a:schemeClr val="bg1"/>
              </a:solidFill>
              <a:effectLst/>
              <a:latin typeface="Adobe Garamond Pro Bold" pitchFamily="18"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1"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5361"/>
                                        </p:tgtEl>
                                        <p:attrNameLst>
                                          <p:attrName>style.visibility</p:attrName>
                                        </p:attrNameLst>
                                      </p:cBhvr>
                                      <p:to>
                                        <p:strVal val="visible"/>
                                      </p:to>
                                    </p:set>
                                    <p:anim calcmode="lin" valueType="num">
                                      <p:cBhvr additive="base">
                                        <p:cTn id="17" dur="500" fill="hold"/>
                                        <p:tgtEl>
                                          <p:spTgt spid="15361"/>
                                        </p:tgtEl>
                                        <p:attrNameLst>
                                          <p:attrName>ppt_x</p:attrName>
                                        </p:attrNameLst>
                                      </p:cBhvr>
                                      <p:tavLst>
                                        <p:tav tm="0">
                                          <p:val>
                                            <p:strVal val="#ppt_x"/>
                                          </p:val>
                                        </p:tav>
                                        <p:tav tm="100000">
                                          <p:val>
                                            <p:strVal val="#ppt_x"/>
                                          </p:val>
                                        </p:tav>
                                      </p:tavLst>
                                    </p:anim>
                                    <p:anim calcmode="lin" valueType="num">
                                      <p:cBhvr additive="base">
                                        <p:cTn id="18" dur="500" fill="hold"/>
                                        <p:tgtEl>
                                          <p:spTgt spid="153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1536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4"/>
          </a:xfrm>
        </p:spPr>
      </p:pic>
      <p:sp>
        <p:nvSpPr>
          <p:cNvPr id="3" name="TextBox 2"/>
          <p:cNvSpPr txBox="1"/>
          <p:nvPr/>
        </p:nvSpPr>
        <p:spPr>
          <a:xfrm>
            <a:off x="457200" y="381000"/>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Main Features of the ASCI Code:-</a:t>
            </a:r>
          </a:p>
        </p:txBody>
      </p:sp>
      <p:sp>
        <p:nvSpPr>
          <p:cNvPr id="15361" name="Rectangle 1"/>
          <p:cNvSpPr>
            <a:spLocks noChangeArrowheads="1"/>
          </p:cNvSpPr>
          <p:nvPr/>
        </p:nvSpPr>
        <p:spPr bwMode="auto">
          <a:xfrm>
            <a:off x="533400" y="1905000"/>
            <a:ext cx="8305800" cy="2677656"/>
          </a:xfrm>
          <a:prstGeom prst="rect">
            <a:avLst/>
          </a:prstGeom>
          <a:solidFill>
            <a:schemeClr val="accent2"/>
          </a:solidFill>
          <a:ln>
            <a:headEnd/>
            <a:tailEnd/>
          </a:ln>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r>
              <a:rPr lang="en-US" sz="2400" dirty="0" smtClean="0"/>
              <a:t>1Applicability : The code applies not just to advertisements in newspapers and magazines but also to advertisements wherever they appear - on television, over the radio, in cinema, or hoardings and posters and in shops.</a:t>
            </a:r>
          </a:p>
          <a:p>
            <a:r>
              <a:rPr lang="en-US" sz="2400" dirty="0" smtClean="0"/>
              <a:t/>
            </a:r>
            <a:br>
              <a:rPr lang="en-US" sz="2400" dirty="0" smtClean="0"/>
            </a:br>
            <a:r>
              <a:rPr lang="en-US" sz="2400" dirty="0" smtClean="0"/>
              <a:t/>
            </a:r>
            <a:br>
              <a:rPr lang="en-US" sz="2400" dirty="0" smtClean="0"/>
            </a:br>
            <a:endParaRPr kumimoji="0" lang="en-US" sz="2400" b="0" i="0" u="none" strike="noStrike" cap="none" normalizeH="0" baseline="0" dirty="0" smtClean="0">
              <a:ln>
                <a:noFill/>
              </a:ln>
              <a:solidFill>
                <a:schemeClr val="bg1"/>
              </a:solidFill>
              <a:effectLst/>
              <a:latin typeface="Adobe Garamond Pro Bold" pitchFamily="18"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5361"/>
                                        </p:tgtEl>
                                        <p:attrNameLst>
                                          <p:attrName>style.visibility</p:attrName>
                                        </p:attrNameLst>
                                      </p:cBhvr>
                                      <p:to>
                                        <p:strVal val="visible"/>
                                      </p:to>
                                    </p:set>
                                    <p:anim calcmode="lin" valueType="num">
                                      <p:cBhvr additive="base">
                                        <p:cTn id="11" dur="500" fill="hold"/>
                                        <p:tgtEl>
                                          <p:spTgt spid="15361"/>
                                        </p:tgtEl>
                                        <p:attrNameLst>
                                          <p:attrName>ppt_x</p:attrName>
                                        </p:attrNameLst>
                                      </p:cBhvr>
                                      <p:tavLst>
                                        <p:tav tm="0">
                                          <p:val>
                                            <p:strVal val="#ppt_x"/>
                                          </p:val>
                                        </p:tav>
                                        <p:tav tm="100000">
                                          <p:val>
                                            <p:strVal val="#ppt_x"/>
                                          </p:val>
                                        </p:tav>
                                      </p:tavLst>
                                    </p:anim>
                                    <p:anim calcmode="lin" valueType="num">
                                      <p:cBhvr additive="base">
                                        <p:cTn id="12" dur="500" fill="hold"/>
                                        <p:tgtEl>
                                          <p:spTgt spid="153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536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4"/>
          </a:xfrm>
        </p:spPr>
      </p:pic>
      <p:sp>
        <p:nvSpPr>
          <p:cNvPr id="3" name="TextBox 2"/>
          <p:cNvSpPr txBox="1"/>
          <p:nvPr/>
        </p:nvSpPr>
        <p:spPr>
          <a:xfrm>
            <a:off x="457200" y="381000"/>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Main Features of the ASCI Code:-</a:t>
            </a:r>
          </a:p>
        </p:txBody>
      </p:sp>
      <p:sp>
        <p:nvSpPr>
          <p:cNvPr id="15361" name="Rectangle 1"/>
          <p:cNvSpPr>
            <a:spLocks noChangeArrowheads="1"/>
          </p:cNvSpPr>
          <p:nvPr/>
        </p:nvSpPr>
        <p:spPr bwMode="auto">
          <a:xfrm>
            <a:off x="533400" y="1905000"/>
            <a:ext cx="8305800" cy="3785652"/>
          </a:xfrm>
          <a:prstGeom prst="rect">
            <a:avLst/>
          </a:prstGeom>
          <a:solidFill>
            <a:schemeClr val="accent2"/>
          </a:solidFill>
          <a:ln>
            <a:headEnd/>
            <a:tailEnd/>
          </a:ln>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r>
              <a:rPr lang="en-US" sz="2400" dirty="0" smtClean="0"/>
              <a:t>2.Main purpose : The code has be of representation</a:t>
            </a:r>
          </a:p>
          <a:p>
            <a:r>
              <a:rPr lang="en-US" sz="2400" dirty="0" smtClean="0"/>
              <a:t>code has been drawn up to ensure the truthfulness and honesty</a:t>
            </a:r>
          </a:p>
          <a:p>
            <a:r>
              <a:rPr lang="en-US" sz="2400" dirty="0" smtClean="0"/>
              <a:t>presentations and claims made by advertisements and to</a:t>
            </a:r>
          </a:p>
          <a:p>
            <a:r>
              <a:rPr lang="en-US" sz="2400" dirty="0" smtClean="0"/>
              <a:t>guard against misleading advertisements. And to ensure that advertisements are not offensive to generally accepted standards </a:t>
            </a:r>
            <a:r>
              <a:rPr lang="en-US" sz="2400" b="1" dirty="0" smtClean="0"/>
              <a:t>of public decency</a:t>
            </a:r>
            <a:endParaRPr lang="en-US" sz="2400" dirty="0" smtClean="0"/>
          </a:p>
          <a:p>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kumimoji="0" lang="en-US" sz="2400" b="0" i="0" u="none" strike="noStrike" cap="none" normalizeH="0" baseline="0" dirty="0" smtClean="0">
              <a:ln>
                <a:noFill/>
              </a:ln>
              <a:solidFill>
                <a:schemeClr val="bg1"/>
              </a:solidFill>
              <a:effectLst/>
              <a:latin typeface="Adobe Garamond Pro Bold" pitchFamily="18"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5361"/>
                                        </p:tgtEl>
                                        <p:attrNameLst>
                                          <p:attrName>style.visibility</p:attrName>
                                        </p:attrNameLst>
                                      </p:cBhvr>
                                      <p:to>
                                        <p:strVal val="visible"/>
                                      </p:to>
                                    </p:set>
                                    <p:anim calcmode="lin" valueType="num">
                                      <p:cBhvr additive="base">
                                        <p:cTn id="11" dur="500" fill="hold"/>
                                        <p:tgtEl>
                                          <p:spTgt spid="15361"/>
                                        </p:tgtEl>
                                        <p:attrNameLst>
                                          <p:attrName>ppt_x</p:attrName>
                                        </p:attrNameLst>
                                      </p:cBhvr>
                                      <p:tavLst>
                                        <p:tav tm="0">
                                          <p:val>
                                            <p:strVal val="#ppt_x"/>
                                          </p:val>
                                        </p:tav>
                                        <p:tav tm="100000">
                                          <p:val>
                                            <p:strVal val="#ppt_x"/>
                                          </p:val>
                                        </p:tav>
                                      </p:tavLst>
                                    </p:anim>
                                    <p:anim calcmode="lin" valueType="num">
                                      <p:cBhvr additive="base">
                                        <p:cTn id="12" dur="500" fill="hold"/>
                                        <p:tgtEl>
                                          <p:spTgt spid="153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536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4"/>
          </a:xfrm>
        </p:spPr>
      </p:pic>
      <p:sp>
        <p:nvSpPr>
          <p:cNvPr id="3" name="TextBox 2"/>
          <p:cNvSpPr txBox="1"/>
          <p:nvPr/>
        </p:nvSpPr>
        <p:spPr>
          <a:xfrm>
            <a:off x="457200" y="381000"/>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Main Features of the ASCI Code:-</a:t>
            </a:r>
          </a:p>
        </p:txBody>
      </p:sp>
      <p:sp>
        <p:nvSpPr>
          <p:cNvPr id="15361" name="Rectangle 1"/>
          <p:cNvSpPr>
            <a:spLocks noChangeArrowheads="1"/>
          </p:cNvSpPr>
          <p:nvPr/>
        </p:nvSpPr>
        <p:spPr bwMode="auto">
          <a:xfrm>
            <a:off x="533400" y="1905000"/>
            <a:ext cx="8305800" cy="3046988"/>
          </a:xfrm>
          <a:prstGeom prst="rect">
            <a:avLst/>
          </a:prstGeom>
          <a:solidFill>
            <a:schemeClr val="accent2"/>
          </a:solidFill>
          <a:ln>
            <a:headEnd/>
            <a:tailEnd/>
          </a:ln>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r>
              <a:rPr lang="en-US" sz="2400" b="1" dirty="0" smtClean="0"/>
              <a:t>3.Responsibility of Media Owner : Any media owner must view each advertisement offered to them for publication from the point of view of the code. If any ad is considered by the media owner to be in contravention of the code, the media owner should refer the matter to the ASCI. All ads found by the ASCI to be in violation of the Code shall be refused </a:t>
            </a:r>
            <a:r>
              <a:rPr lang="en-US" sz="2400" dirty="0" smtClean="0"/>
              <a:t>for publication by all media owners.</a:t>
            </a:r>
          </a:p>
          <a:p>
            <a:endParaRPr kumimoji="0" lang="en-US" sz="2400" b="0" i="0" u="none" strike="noStrike" cap="none" normalizeH="0" baseline="0" dirty="0" smtClean="0">
              <a:ln>
                <a:noFill/>
              </a:ln>
              <a:solidFill>
                <a:schemeClr val="bg1"/>
              </a:solidFill>
              <a:effectLst/>
              <a:latin typeface="Adobe Garamond Pro Bold" pitchFamily="18"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5361"/>
                                        </p:tgtEl>
                                        <p:attrNameLst>
                                          <p:attrName>style.visibility</p:attrName>
                                        </p:attrNameLst>
                                      </p:cBhvr>
                                      <p:to>
                                        <p:strVal val="visible"/>
                                      </p:to>
                                    </p:set>
                                    <p:anim calcmode="lin" valueType="num">
                                      <p:cBhvr additive="base">
                                        <p:cTn id="11" dur="500" fill="hold"/>
                                        <p:tgtEl>
                                          <p:spTgt spid="15361"/>
                                        </p:tgtEl>
                                        <p:attrNameLst>
                                          <p:attrName>ppt_x</p:attrName>
                                        </p:attrNameLst>
                                      </p:cBhvr>
                                      <p:tavLst>
                                        <p:tav tm="0">
                                          <p:val>
                                            <p:strVal val="#ppt_x"/>
                                          </p:val>
                                        </p:tav>
                                        <p:tav tm="100000">
                                          <p:val>
                                            <p:strVal val="#ppt_x"/>
                                          </p:val>
                                        </p:tav>
                                      </p:tavLst>
                                    </p:anim>
                                    <p:anim calcmode="lin" valueType="num">
                                      <p:cBhvr additive="base">
                                        <p:cTn id="12" dur="500" fill="hold"/>
                                        <p:tgtEl>
                                          <p:spTgt spid="153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536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4"/>
          </a:xfrm>
        </p:spPr>
      </p:pic>
      <p:sp>
        <p:nvSpPr>
          <p:cNvPr id="3" name="TextBox 2"/>
          <p:cNvSpPr txBox="1"/>
          <p:nvPr/>
        </p:nvSpPr>
        <p:spPr>
          <a:xfrm>
            <a:off x="457200" y="381000"/>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Main Features of the ASCI Code:-</a:t>
            </a:r>
          </a:p>
        </p:txBody>
      </p:sp>
      <p:sp>
        <p:nvSpPr>
          <p:cNvPr id="15361" name="Rectangle 1"/>
          <p:cNvSpPr>
            <a:spLocks noChangeArrowheads="1"/>
          </p:cNvSpPr>
          <p:nvPr/>
        </p:nvSpPr>
        <p:spPr bwMode="auto">
          <a:xfrm>
            <a:off x="533400" y="1905000"/>
            <a:ext cx="8305800" cy="1569660"/>
          </a:xfrm>
          <a:prstGeom prst="rect">
            <a:avLst/>
          </a:prstGeom>
          <a:solidFill>
            <a:schemeClr val="accent2"/>
          </a:solidFill>
          <a:ln>
            <a:headEnd/>
            <a:tailEnd/>
          </a:ln>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r>
              <a:rPr lang="en-US" sz="2400" dirty="0" smtClean="0"/>
              <a:t>4. The Code and the Law : The Code's rules and the machinery through which they are enforced, are designed to complement but not to compete with legal controls.</a:t>
            </a:r>
          </a:p>
          <a:p>
            <a:endParaRPr kumimoji="0" lang="en-US" sz="2400" b="0" i="0" u="none" strike="noStrike" cap="none" normalizeH="0" baseline="0" dirty="0" smtClean="0">
              <a:ln>
                <a:noFill/>
              </a:ln>
              <a:solidFill>
                <a:schemeClr val="bg1"/>
              </a:solidFill>
              <a:effectLst/>
              <a:latin typeface="Adobe Garamond Pro Bold" pitchFamily="18"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5361"/>
                                        </p:tgtEl>
                                        <p:attrNameLst>
                                          <p:attrName>style.visibility</p:attrName>
                                        </p:attrNameLst>
                                      </p:cBhvr>
                                      <p:to>
                                        <p:strVal val="visible"/>
                                      </p:to>
                                    </p:set>
                                    <p:anim calcmode="lin" valueType="num">
                                      <p:cBhvr additive="base">
                                        <p:cTn id="11" dur="500" fill="hold"/>
                                        <p:tgtEl>
                                          <p:spTgt spid="15361"/>
                                        </p:tgtEl>
                                        <p:attrNameLst>
                                          <p:attrName>ppt_x</p:attrName>
                                        </p:attrNameLst>
                                      </p:cBhvr>
                                      <p:tavLst>
                                        <p:tav tm="0">
                                          <p:val>
                                            <p:strVal val="#ppt_x"/>
                                          </p:val>
                                        </p:tav>
                                        <p:tav tm="100000">
                                          <p:val>
                                            <p:strVal val="#ppt_x"/>
                                          </p:val>
                                        </p:tav>
                                      </p:tavLst>
                                    </p:anim>
                                    <p:anim calcmode="lin" valueType="num">
                                      <p:cBhvr additive="base">
                                        <p:cTn id="12" dur="500" fill="hold"/>
                                        <p:tgtEl>
                                          <p:spTgt spid="153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536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4"/>
          </a:xfrm>
        </p:spPr>
      </p:pic>
      <p:sp>
        <p:nvSpPr>
          <p:cNvPr id="3" name="TextBox 2"/>
          <p:cNvSpPr txBox="1"/>
          <p:nvPr/>
        </p:nvSpPr>
        <p:spPr>
          <a:xfrm>
            <a:off x="457200" y="381000"/>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Main Features of the ASCI Code:-</a:t>
            </a:r>
          </a:p>
        </p:txBody>
      </p:sp>
      <p:sp>
        <p:nvSpPr>
          <p:cNvPr id="15361" name="Rectangle 1"/>
          <p:cNvSpPr>
            <a:spLocks noChangeArrowheads="1"/>
          </p:cNvSpPr>
          <p:nvPr/>
        </p:nvSpPr>
        <p:spPr bwMode="auto">
          <a:xfrm>
            <a:off x="533400" y="1905000"/>
            <a:ext cx="8305800" cy="2308324"/>
          </a:xfrm>
          <a:prstGeom prst="rect">
            <a:avLst/>
          </a:prstGeom>
          <a:solidFill>
            <a:schemeClr val="accent2"/>
          </a:solidFill>
          <a:ln>
            <a:headEnd/>
            <a:tailEnd/>
          </a:ln>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r>
              <a:rPr lang="en-US" sz="2400" b="1" dirty="0" smtClean="0"/>
              <a:t>5.The Code and the Consumers : No ad shall be permitted to contain any claim so exaggerated as to mislead the consumers. Ads must be truthful and claims made must be capable of substantiation. If a consumer feels any ad is misl</a:t>
            </a:r>
            <a:r>
              <a:rPr lang="en-US" sz="2400" i="1" dirty="0" smtClean="0"/>
              <a:t>eading, false or offensive, he can bring such fact to the notice </a:t>
            </a:r>
            <a:r>
              <a:rPr lang="en-US" sz="2400" dirty="0" smtClean="0"/>
              <a:t>of ASCI.</a:t>
            </a:r>
          </a:p>
          <a:p>
            <a:endParaRPr kumimoji="0" lang="en-US" sz="2400" b="0" i="0" u="none" strike="noStrike" cap="none" normalizeH="0" baseline="0" dirty="0" smtClean="0">
              <a:ln>
                <a:noFill/>
              </a:ln>
              <a:solidFill>
                <a:schemeClr val="bg1"/>
              </a:solidFill>
              <a:effectLst/>
              <a:latin typeface="Adobe Garamond Pro Bold" pitchFamily="18"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5361"/>
                                        </p:tgtEl>
                                        <p:attrNameLst>
                                          <p:attrName>style.visibility</p:attrName>
                                        </p:attrNameLst>
                                      </p:cBhvr>
                                      <p:to>
                                        <p:strVal val="visible"/>
                                      </p:to>
                                    </p:set>
                                    <p:anim calcmode="lin" valueType="num">
                                      <p:cBhvr additive="base">
                                        <p:cTn id="11" dur="500" fill="hold"/>
                                        <p:tgtEl>
                                          <p:spTgt spid="15361"/>
                                        </p:tgtEl>
                                        <p:attrNameLst>
                                          <p:attrName>ppt_x</p:attrName>
                                        </p:attrNameLst>
                                      </p:cBhvr>
                                      <p:tavLst>
                                        <p:tav tm="0">
                                          <p:val>
                                            <p:strVal val="#ppt_x"/>
                                          </p:val>
                                        </p:tav>
                                        <p:tav tm="100000">
                                          <p:val>
                                            <p:strVal val="#ppt_x"/>
                                          </p:val>
                                        </p:tav>
                                      </p:tavLst>
                                    </p:anim>
                                    <p:anim calcmode="lin" valueType="num">
                                      <p:cBhvr additive="base">
                                        <p:cTn id="12" dur="500" fill="hold"/>
                                        <p:tgtEl>
                                          <p:spTgt spid="153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5361"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786</TotalTime>
  <Words>827</Words>
  <Application>Microsoft Office PowerPoint</Application>
  <PresentationFormat>On-screen Show (4:3)</PresentationFormat>
  <Paragraphs>76</Paragraphs>
  <Slides>18</Slides>
  <Notes>0</Notes>
  <HiddenSlides>0</HiddenSlides>
  <MMClips>2</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91</cp:revision>
  <dcterms:created xsi:type="dcterms:W3CDTF">2020-06-02T07:05:21Z</dcterms:created>
  <dcterms:modified xsi:type="dcterms:W3CDTF">2021-09-16T06:08:02Z</dcterms:modified>
</cp:coreProperties>
</file>